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67" r:id="rId3"/>
    <p:sldId id="260" r:id="rId4"/>
    <p:sldId id="261" r:id="rId5"/>
    <p:sldId id="257" r:id="rId6"/>
    <p:sldId id="258" r:id="rId7"/>
    <p:sldId id="259" r:id="rId8"/>
    <p:sldId id="262" r:id="rId9"/>
    <p:sldId id="276" r:id="rId10"/>
    <p:sldId id="277" r:id="rId11"/>
    <p:sldId id="263" r:id="rId12"/>
    <p:sldId id="264" r:id="rId13"/>
    <p:sldId id="265" r:id="rId14"/>
    <p:sldId id="275" r:id="rId15"/>
    <p:sldId id="270" r:id="rId16"/>
    <p:sldId id="273" r:id="rId17"/>
    <p:sldId id="269" r:id="rId18"/>
    <p:sldId id="274" r:id="rId19"/>
    <p:sldId id="268" r:id="rId20"/>
    <p:sldId id="271"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492" autoAdjust="0"/>
  </p:normalViewPr>
  <p:slideViewPr>
    <p:cSldViewPr>
      <p:cViewPr>
        <p:scale>
          <a:sx n="54" d="100"/>
          <a:sy n="54" d="100"/>
        </p:scale>
        <p:origin x="-1374" y="7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6D7306-E18A-47FC-A1A2-D82F756CE63D}" type="datetimeFigureOut">
              <a:rPr lang="en-US" smtClean="0"/>
              <a:t>10/20/2014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0AA948-58D2-41F8-B174-47DCCD866CB8}" type="slidenum">
              <a:rPr lang="en-US" smtClean="0"/>
              <a:t>‹#›</a:t>
            </a:fld>
            <a:endParaRPr lang="en-US"/>
          </a:p>
        </p:txBody>
      </p:sp>
    </p:spTree>
    <p:extLst>
      <p:ext uri="{BB962C8B-B14F-4D97-AF65-F5344CB8AC3E}">
        <p14:creationId xmlns:p14="http://schemas.microsoft.com/office/powerpoint/2010/main" val="164127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0AA948-58D2-41F8-B174-47DCCD866CB8}" type="slidenum">
              <a:rPr lang="en-US" smtClean="0"/>
              <a:t>4</a:t>
            </a:fld>
            <a:endParaRPr lang="en-US"/>
          </a:p>
        </p:txBody>
      </p:sp>
    </p:spTree>
    <p:extLst>
      <p:ext uri="{BB962C8B-B14F-4D97-AF65-F5344CB8AC3E}">
        <p14:creationId xmlns:p14="http://schemas.microsoft.com/office/powerpoint/2010/main" val="2744863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0AA948-58D2-41F8-B174-47DCCD866CB8}" type="slidenum">
              <a:rPr lang="en-US" smtClean="0"/>
              <a:t>6</a:t>
            </a:fld>
            <a:endParaRPr lang="en-US"/>
          </a:p>
        </p:txBody>
      </p:sp>
    </p:spTree>
    <p:extLst>
      <p:ext uri="{BB962C8B-B14F-4D97-AF65-F5344CB8AC3E}">
        <p14:creationId xmlns:p14="http://schemas.microsoft.com/office/powerpoint/2010/main" val="3961149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0AA948-58D2-41F8-B174-47DCCD866CB8}" type="slidenum">
              <a:rPr lang="en-US" smtClean="0"/>
              <a:t>9</a:t>
            </a:fld>
            <a:endParaRPr lang="en-US"/>
          </a:p>
        </p:txBody>
      </p:sp>
    </p:spTree>
    <p:extLst>
      <p:ext uri="{BB962C8B-B14F-4D97-AF65-F5344CB8AC3E}">
        <p14:creationId xmlns:p14="http://schemas.microsoft.com/office/powerpoint/2010/main" val="422859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0AA948-58D2-41F8-B174-47DCCD866CB8}" type="slidenum">
              <a:rPr lang="en-US" smtClean="0"/>
              <a:t>10</a:t>
            </a:fld>
            <a:endParaRPr lang="en-US"/>
          </a:p>
        </p:txBody>
      </p:sp>
    </p:spTree>
    <p:extLst>
      <p:ext uri="{BB962C8B-B14F-4D97-AF65-F5344CB8AC3E}">
        <p14:creationId xmlns:p14="http://schemas.microsoft.com/office/powerpoint/2010/main" val="1962863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http://www.editage.com/insights/peer-review-process-and-editorial-decision-making-at-journals</a:t>
            </a:r>
          </a:p>
          <a:p>
            <a:endParaRPr lang="en-US" dirty="0"/>
          </a:p>
        </p:txBody>
      </p:sp>
      <p:sp>
        <p:nvSpPr>
          <p:cNvPr id="4" name="Slide Number Placeholder 3"/>
          <p:cNvSpPr>
            <a:spLocks noGrp="1"/>
          </p:cNvSpPr>
          <p:nvPr>
            <p:ph type="sldNum" sz="quarter" idx="10"/>
          </p:nvPr>
        </p:nvSpPr>
        <p:spPr/>
        <p:txBody>
          <a:bodyPr/>
          <a:lstStyle/>
          <a:p>
            <a:fld id="{510AA948-58D2-41F8-B174-47DCCD866CB8}" type="slidenum">
              <a:rPr lang="en-US" smtClean="0"/>
              <a:t>15</a:t>
            </a:fld>
            <a:endParaRPr lang="en-US"/>
          </a:p>
        </p:txBody>
      </p:sp>
    </p:spTree>
    <p:extLst>
      <p:ext uri="{BB962C8B-B14F-4D97-AF65-F5344CB8AC3E}">
        <p14:creationId xmlns:p14="http://schemas.microsoft.com/office/powerpoint/2010/main" val="2676756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http://www.editage.com/insights/peer-review-process-and-editorial-decision-making-at-journals</a:t>
            </a:r>
            <a:endParaRPr lang="en-US" dirty="0"/>
          </a:p>
        </p:txBody>
      </p:sp>
      <p:sp>
        <p:nvSpPr>
          <p:cNvPr id="4" name="Slide Number Placeholder 3"/>
          <p:cNvSpPr>
            <a:spLocks noGrp="1"/>
          </p:cNvSpPr>
          <p:nvPr>
            <p:ph type="sldNum" sz="quarter" idx="10"/>
          </p:nvPr>
        </p:nvSpPr>
        <p:spPr/>
        <p:txBody>
          <a:bodyPr/>
          <a:lstStyle/>
          <a:p>
            <a:fld id="{510AA948-58D2-41F8-B174-47DCCD866CB8}" type="slidenum">
              <a:rPr lang="en-US" smtClean="0"/>
              <a:t>16</a:t>
            </a:fld>
            <a:endParaRPr lang="en-US"/>
          </a:p>
        </p:txBody>
      </p:sp>
    </p:spTree>
    <p:extLst>
      <p:ext uri="{BB962C8B-B14F-4D97-AF65-F5344CB8AC3E}">
        <p14:creationId xmlns:p14="http://schemas.microsoft.com/office/powerpoint/2010/main" val="1375381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http://www.editage.com/insights/peer-review-process-and-editorial-decision-making-at-journals</a:t>
            </a:r>
          </a:p>
          <a:p>
            <a:endParaRPr lang="en-US" dirty="0"/>
          </a:p>
        </p:txBody>
      </p:sp>
      <p:sp>
        <p:nvSpPr>
          <p:cNvPr id="4" name="Slide Number Placeholder 3"/>
          <p:cNvSpPr>
            <a:spLocks noGrp="1"/>
          </p:cNvSpPr>
          <p:nvPr>
            <p:ph type="sldNum" sz="quarter" idx="10"/>
          </p:nvPr>
        </p:nvSpPr>
        <p:spPr/>
        <p:txBody>
          <a:bodyPr/>
          <a:lstStyle/>
          <a:p>
            <a:fld id="{510AA948-58D2-41F8-B174-47DCCD866CB8}" type="slidenum">
              <a:rPr lang="en-US" smtClean="0"/>
              <a:t>17</a:t>
            </a:fld>
            <a:endParaRPr lang="en-US"/>
          </a:p>
        </p:txBody>
      </p:sp>
    </p:spTree>
    <p:extLst>
      <p:ext uri="{BB962C8B-B14F-4D97-AF65-F5344CB8AC3E}">
        <p14:creationId xmlns:p14="http://schemas.microsoft.com/office/powerpoint/2010/main" val="3496528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a:t>
            </a:r>
            <a:r>
              <a:rPr lang="en-US" baseline="0" dirty="0" smtClean="0"/>
              <a:t> not uncommon to be rejected by a journal, learn to accept the decision and switch gears quickly to make major revisions to the paper and submit elsewhere. If the rejection was based on ‘poor fit’ to the journal, then you likely don’t need to revise anything aside from the format if you submit to another journal that might be a ‘better fit’.</a:t>
            </a:r>
            <a:endParaRPr lang="en-US" dirty="0"/>
          </a:p>
        </p:txBody>
      </p:sp>
      <p:sp>
        <p:nvSpPr>
          <p:cNvPr id="4" name="Slide Number Placeholder 3"/>
          <p:cNvSpPr>
            <a:spLocks noGrp="1"/>
          </p:cNvSpPr>
          <p:nvPr>
            <p:ph type="sldNum" sz="quarter" idx="10"/>
          </p:nvPr>
        </p:nvSpPr>
        <p:spPr/>
        <p:txBody>
          <a:bodyPr/>
          <a:lstStyle/>
          <a:p>
            <a:fld id="{510AA948-58D2-41F8-B174-47DCCD866CB8}" type="slidenum">
              <a:rPr lang="en-US" smtClean="0"/>
              <a:t>19</a:t>
            </a:fld>
            <a:endParaRPr lang="en-US"/>
          </a:p>
        </p:txBody>
      </p:sp>
    </p:spTree>
    <p:extLst>
      <p:ext uri="{BB962C8B-B14F-4D97-AF65-F5344CB8AC3E}">
        <p14:creationId xmlns:p14="http://schemas.microsoft.com/office/powerpoint/2010/main" val="119834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D5A99CC-511B-40D4-A90D-340F76D771E4}"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BE1A3-3E37-40EF-AB59-98645DC8D45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A99CC-511B-40D4-A90D-340F76D771E4}"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BE1A3-3E37-40EF-AB59-98645DC8D45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A99CC-511B-40D4-A90D-340F76D771E4}"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BE1A3-3E37-40EF-AB59-98645DC8D45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A99CC-511B-40D4-A90D-340F76D771E4}"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BE1A3-3E37-40EF-AB59-98645DC8D45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5A99CC-511B-40D4-A90D-340F76D771E4}"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BE1A3-3E37-40EF-AB59-98645DC8D45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5A99CC-511B-40D4-A90D-340F76D771E4}"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BE1A3-3E37-40EF-AB59-98645DC8D45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5A99CC-511B-40D4-A90D-340F76D771E4}" type="datetimeFigureOut">
              <a:rPr lang="en-US" smtClean="0"/>
              <a:t>10/20/2014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FBE1A3-3E37-40EF-AB59-98645DC8D45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5A99CC-511B-40D4-A90D-340F76D771E4}" type="datetimeFigureOut">
              <a:rPr lang="en-US" smtClean="0"/>
              <a:t>10/20/2014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FBE1A3-3E37-40EF-AB59-98645DC8D45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A99CC-511B-40D4-A90D-340F76D771E4}" type="datetimeFigureOut">
              <a:rPr lang="en-US" smtClean="0"/>
              <a:t>10/20/2014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FBE1A3-3E37-40EF-AB59-98645DC8D45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A99CC-511B-40D4-A90D-340F76D771E4}"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BE1A3-3E37-40EF-AB59-98645DC8D452}"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D5A99CC-511B-40D4-A90D-340F76D771E4}" type="datetimeFigureOut">
              <a:rPr lang="en-US" smtClean="0"/>
              <a:t>10/20/2014</a:t>
            </a:fld>
            <a:endParaRPr lang="en-US"/>
          </a:p>
        </p:txBody>
      </p:sp>
      <p:sp>
        <p:nvSpPr>
          <p:cNvPr id="9" name="Slide Number Placeholder 8"/>
          <p:cNvSpPr>
            <a:spLocks noGrp="1"/>
          </p:cNvSpPr>
          <p:nvPr>
            <p:ph type="sldNum" sz="quarter" idx="11"/>
          </p:nvPr>
        </p:nvSpPr>
        <p:spPr/>
        <p:txBody>
          <a:bodyPr/>
          <a:lstStyle/>
          <a:p>
            <a:fld id="{C5FBE1A3-3E37-40EF-AB59-98645DC8D452}"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5FBE1A3-3E37-40EF-AB59-98645DC8D452}"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D5A99CC-511B-40D4-A90D-340F76D771E4}" type="datetimeFigureOut">
              <a:rPr lang="en-US" smtClean="0"/>
              <a:t>10/20/2014</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70C0"/>
                </a:solidFill>
              </a:rPr>
              <a:t>Manuscript Preparation</a:t>
            </a:r>
            <a:br>
              <a:rPr lang="en-US" dirty="0" smtClean="0">
                <a:solidFill>
                  <a:srgbClr val="0070C0"/>
                </a:solidFill>
              </a:rPr>
            </a:br>
            <a:r>
              <a:rPr lang="en-US" sz="2800" dirty="0" smtClean="0">
                <a:solidFill>
                  <a:srgbClr val="0070C0"/>
                </a:solidFill>
              </a:rPr>
              <a:t>Step by Step Guide</a:t>
            </a:r>
            <a:endParaRPr lang="en-US" sz="2800" dirty="0">
              <a:solidFill>
                <a:srgbClr val="0070C0"/>
              </a:solidFill>
            </a:endParaRPr>
          </a:p>
        </p:txBody>
      </p:sp>
      <p:sp>
        <p:nvSpPr>
          <p:cNvPr id="3" name="Subtitle 2"/>
          <p:cNvSpPr>
            <a:spLocks noGrp="1"/>
          </p:cNvSpPr>
          <p:nvPr>
            <p:ph type="subTitle" idx="1"/>
          </p:nvPr>
        </p:nvSpPr>
        <p:spPr/>
        <p:txBody>
          <a:bodyPr>
            <a:normAutofit lnSpcReduction="10000"/>
          </a:bodyPr>
          <a:lstStyle/>
          <a:p>
            <a:r>
              <a:rPr lang="en-US" dirty="0" smtClean="0">
                <a:solidFill>
                  <a:schemeClr val="accent5"/>
                </a:solidFill>
              </a:rPr>
              <a:t>By Lilian Perez, MPH</a:t>
            </a:r>
          </a:p>
          <a:p>
            <a:r>
              <a:rPr lang="en-US" u="sng" dirty="0" err="1" smtClean="0">
                <a:solidFill>
                  <a:schemeClr val="accent5"/>
                </a:solidFill>
              </a:rPr>
              <a:t>lperezconstanza@mail.sdsu.edu</a:t>
            </a:r>
            <a:r>
              <a:rPr lang="en-US" u="sng" dirty="0" smtClean="0">
                <a:solidFill>
                  <a:schemeClr val="accent5"/>
                </a:solidFill>
              </a:rPr>
              <a:t> </a:t>
            </a:r>
          </a:p>
          <a:p>
            <a:r>
              <a:rPr lang="en-US" u="sng" dirty="0" smtClean="0">
                <a:solidFill>
                  <a:schemeClr val="accent5"/>
                </a:solidFill>
              </a:rPr>
              <a:t>August 28, 2014</a:t>
            </a:r>
            <a:endParaRPr lang="en-US" u="sng" dirty="0">
              <a:solidFill>
                <a:schemeClr val="accent5"/>
              </a:solidFill>
            </a:endParaRPr>
          </a:p>
        </p:txBody>
      </p:sp>
    </p:spTree>
    <p:extLst>
      <p:ext uri="{BB962C8B-B14F-4D97-AF65-F5344CB8AC3E}">
        <p14:creationId xmlns:p14="http://schemas.microsoft.com/office/powerpoint/2010/main" val="2010189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helps you write?</a:t>
            </a:r>
            <a:endParaRPr lang="en-US" dirty="0"/>
          </a:p>
        </p:txBody>
      </p:sp>
      <p:sp>
        <p:nvSpPr>
          <p:cNvPr id="3" name="Content Placeholder 2"/>
          <p:cNvSpPr>
            <a:spLocks noGrp="1"/>
          </p:cNvSpPr>
          <p:nvPr>
            <p:ph idx="1"/>
          </p:nvPr>
        </p:nvSpPr>
        <p:spPr/>
        <p:txBody>
          <a:bodyPr/>
          <a:lstStyle/>
          <a:p>
            <a:r>
              <a:rPr lang="en-US" dirty="0" smtClean="0"/>
              <a:t>Not writing from home</a:t>
            </a:r>
          </a:p>
          <a:p>
            <a:r>
              <a:rPr lang="en-US" dirty="0" smtClean="0"/>
              <a:t>Libraries, coffee shops, quiet spaces for writing</a:t>
            </a:r>
          </a:p>
          <a:p>
            <a:r>
              <a:rPr lang="en-US" dirty="0" smtClean="0"/>
              <a:t>Turn off phone, no internet</a:t>
            </a:r>
          </a:p>
          <a:p>
            <a:r>
              <a:rPr lang="en-US" dirty="0" smtClean="0"/>
              <a:t>Deadlines; making promises to others</a:t>
            </a:r>
          </a:p>
          <a:p>
            <a:r>
              <a:rPr lang="en-US" dirty="0" smtClean="0"/>
              <a:t>Listening to music</a:t>
            </a:r>
          </a:p>
          <a:p>
            <a:r>
              <a:rPr lang="en-US" dirty="0" smtClean="0"/>
              <a:t>Dedicating days or week to a section</a:t>
            </a:r>
          </a:p>
          <a:p>
            <a:r>
              <a:rPr lang="en-US" dirty="0" smtClean="0"/>
              <a:t>Writing in the morning</a:t>
            </a:r>
          </a:p>
          <a:p>
            <a:r>
              <a:rPr lang="en-US" dirty="0" smtClean="0"/>
              <a:t>Finding what time of day works best for you</a:t>
            </a:r>
          </a:p>
        </p:txBody>
      </p:sp>
    </p:spTree>
    <p:extLst>
      <p:ext uri="{BB962C8B-B14F-4D97-AF65-F5344CB8AC3E}">
        <p14:creationId xmlns:p14="http://schemas.microsoft.com/office/powerpoint/2010/main" val="3886052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revisions, revisions</a:t>
            </a:r>
            <a:endParaRPr lang="en-US" dirty="0"/>
          </a:p>
        </p:txBody>
      </p:sp>
      <p:sp>
        <p:nvSpPr>
          <p:cNvPr id="3" name="Content Placeholder 2"/>
          <p:cNvSpPr>
            <a:spLocks noGrp="1"/>
          </p:cNvSpPr>
          <p:nvPr>
            <p:ph idx="1"/>
          </p:nvPr>
        </p:nvSpPr>
        <p:spPr/>
        <p:txBody>
          <a:bodyPr>
            <a:normAutofit/>
          </a:bodyPr>
          <a:lstStyle/>
          <a:p>
            <a:r>
              <a:rPr lang="en-US" dirty="0" smtClean="0"/>
              <a:t>Don’t be surprised if your manuscript undergoes several revisions! This is expected, especially if it is your first time publishing.</a:t>
            </a:r>
          </a:p>
          <a:p>
            <a:r>
              <a:rPr lang="en-US" dirty="0" smtClean="0"/>
              <a:t>Some co-authors will just write </a:t>
            </a:r>
            <a:r>
              <a:rPr lang="en-US" b="1" dirty="0" smtClean="0"/>
              <a:t>‘I don’t get it’ </a:t>
            </a:r>
            <a:r>
              <a:rPr lang="en-US" dirty="0" smtClean="0"/>
              <a:t>and instead of getting frustrated, just try re-writing your work to make it clearer (grammatically or conceptually).</a:t>
            </a:r>
          </a:p>
          <a:p>
            <a:r>
              <a:rPr lang="en-US" dirty="0" smtClean="0"/>
              <a:t>Ask questions if comments are not clear. You don’t have to accept all feedback but be sure you have a valid reason to not accept something.</a:t>
            </a:r>
          </a:p>
        </p:txBody>
      </p:sp>
    </p:spTree>
    <p:extLst>
      <p:ext uri="{BB962C8B-B14F-4D97-AF65-F5344CB8AC3E}">
        <p14:creationId xmlns:p14="http://schemas.microsoft.com/office/powerpoint/2010/main" val="1512275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After getting the final approval</a:t>
            </a:r>
            <a:endParaRPr lang="en-US" dirty="0"/>
          </a:p>
        </p:txBody>
      </p:sp>
      <p:sp>
        <p:nvSpPr>
          <p:cNvPr id="3" name="Content Placeholder 2"/>
          <p:cNvSpPr>
            <a:spLocks noGrp="1"/>
          </p:cNvSpPr>
          <p:nvPr>
            <p:ph idx="1"/>
          </p:nvPr>
        </p:nvSpPr>
        <p:spPr>
          <a:xfrm>
            <a:off x="228600" y="1600200"/>
            <a:ext cx="8229600" cy="5257800"/>
          </a:xfrm>
        </p:spPr>
        <p:txBody>
          <a:bodyPr>
            <a:normAutofit fontScale="92500" lnSpcReduction="10000"/>
          </a:bodyPr>
          <a:lstStyle/>
          <a:p>
            <a:r>
              <a:rPr lang="en-US" dirty="0" smtClean="0"/>
              <a:t>At this point, the PI has given you the “Go” to submit.</a:t>
            </a:r>
          </a:p>
          <a:p>
            <a:r>
              <a:rPr lang="en-US" dirty="0" smtClean="0"/>
              <a:t>Now you need to go to the journal’s website and go down their list of requirements for submission.</a:t>
            </a:r>
          </a:p>
          <a:p>
            <a:pPr lvl="1"/>
            <a:r>
              <a:rPr lang="en-US" dirty="0" smtClean="0"/>
              <a:t>Do your co-authors need to sign a Conflict of Interest Disclosure Form?</a:t>
            </a:r>
          </a:p>
          <a:p>
            <a:pPr lvl="1"/>
            <a:r>
              <a:rPr lang="en-US" dirty="0" smtClean="0"/>
              <a:t>Should your tables be submitted separate from the manuscript?</a:t>
            </a:r>
          </a:p>
          <a:p>
            <a:pPr lvl="1"/>
            <a:r>
              <a:rPr lang="en-US" dirty="0" smtClean="0"/>
              <a:t>Does your title page have everything they ask for?</a:t>
            </a:r>
          </a:p>
          <a:p>
            <a:pPr lvl="1"/>
            <a:r>
              <a:rPr lang="en-US" dirty="0" smtClean="0"/>
              <a:t>Are you within the max word count (sometimes there’s a max number of references as well)?</a:t>
            </a:r>
          </a:p>
          <a:p>
            <a:pPr lvl="1"/>
            <a:r>
              <a:rPr lang="en-US" dirty="0" smtClean="0"/>
              <a:t>Are your references in the journal’s preferred style?</a:t>
            </a:r>
          </a:p>
          <a:p>
            <a:pPr lvl="1"/>
            <a:r>
              <a:rPr lang="en-US" dirty="0" smtClean="0"/>
              <a:t>Does the journal want page #s, a header, line numbers, etc.?</a:t>
            </a:r>
          </a:p>
          <a:p>
            <a:r>
              <a:rPr lang="en-US" dirty="0" smtClean="0"/>
              <a:t>Also check with your co-authors that you have their correct degrees, affiliations, and contact information.</a:t>
            </a:r>
          </a:p>
          <a:p>
            <a:pPr lvl="1"/>
            <a:r>
              <a:rPr lang="en-US" dirty="0" smtClean="0"/>
              <a:t>If you followed the earlier advice about making sure the manuscript is formatted per journal requirements before you send to them, you will be done with this step.</a:t>
            </a:r>
          </a:p>
          <a:p>
            <a:r>
              <a:rPr lang="en-US" dirty="0" smtClean="0"/>
              <a:t>Give yourself a few hours for submitting, the online process takes time and you need to pay attention to all requirements.</a:t>
            </a:r>
          </a:p>
          <a:p>
            <a:pPr lvl="1"/>
            <a:endParaRPr lang="en-US" dirty="0"/>
          </a:p>
        </p:txBody>
      </p:sp>
    </p:spTree>
    <p:extLst>
      <p:ext uri="{BB962C8B-B14F-4D97-AF65-F5344CB8AC3E}">
        <p14:creationId xmlns:p14="http://schemas.microsoft.com/office/powerpoint/2010/main" val="4035169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a:t>
            </a:r>
            <a:endParaRPr lang="en-US" dirty="0"/>
          </a:p>
        </p:txBody>
      </p:sp>
      <p:sp>
        <p:nvSpPr>
          <p:cNvPr id="3" name="Content Placeholder 2"/>
          <p:cNvSpPr>
            <a:spLocks noGrp="1"/>
          </p:cNvSpPr>
          <p:nvPr>
            <p:ph idx="1"/>
          </p:nvPr>
        </p:nvSpPr>
        <p:spPr/>
        <p:txBody>
          <a:bodyPr>
            <a:normAutofit/>
          </a:bodyPr>
          <a:lstStyle/>
          <a:p>
            <a:r>
              <a:rPr lang="en-US" sz="2800" dirty="0" smtClean="0"/>
              <a:t>Once you upload everything and submit, send your co-authors a confirmation email indicating you have submitted, that you will be in touch when you hear back, and send them the citation, for example:</a:t>
            </a:r>
          </a:p>
          <a:p>
            <a:pPr lvl="1"/>
            <a:r>
              <a:rPr lang="en-US" sz="2400" dirty="0"/>
              <a:t>Perez, LG, Arredondo, EM, McKenzie, TL, Holguin, M, Elder, JP, Ayala, GX. </a:t>
            </a:r>
            <a:r>
              <a:rPr lang="en-US" sz="2400" i="1" dirty="0"/>
              <a:t>Neighborhood social cohesion and depression among Latinos: Does use of community resources for physical activity matter?</a:t>
            </a:r>
            <a:r>
              <a:rPr lang="en-US" sz="2400" dirty="0"/>
              <a:t> (under review)</a:t>
            </a:r>
          </a:p>
        </p:txBody>
      </p:sp>
    </p:spTree>
    <p:extLst>
      <p:ext uri="{BB962C8B-B14F-4D97-AF65-F5344CB8AC3E}">
        <p14:creationId xmlns:p14="http://schemas.microsoft.com/office/powerpoint/2010/main" val="1829352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343400"/>
            <a:ext cx="7620000" cy="1143000"/>
          </a:xfrm>
        </p:spPr>
        <p:txBody>
          <a:bodyPr/>
          <a:lstStyle/>
          <a:p>
            <a:r>
              <a:rPr lang="en-US" dirty="0" smtClean="0"/>
              <a:t>The review process…</a:t>
            </a:r>
            <a:endParaRPr lang="en-US" dirty="0"/>
          </a:p>
        </p:txBody>
      </p:sp>
    </p:spTree>
    <p:extLst>
      <p:ext uri="{BB962C8B-B14F-4D97-AF65-F5344CB8AC3E}">
        <p14:creationId xmlns:p14="http://schemas.microsoft.com/office/powerpoint/2010/main" val="869657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screening</a:t>
            </a:r>
            <a:endParaRPr lang="en-US" dirty="0"/>
          </a:p>
        </p:txBody>
      </p:sp>
      <p:sp>
        <p:nvSpPr>
          <p:cNvPr id="3" name="Content Placeholder 2"/>
          <p:cNvSpPr>
            <a:spLocks noGrp="1"/>
          </p:cNvSpPr>
          <p:nvPr>
            <p:ph idx="1"/>
          </p:nvPr>
        </p:nvSpPr>
        <p:spPr/>
        <p:txBody>
          <a:bodyPr>
            <a:normAutofit fontScale="92500"/>
          </a:bodyPr>
          <a:lstStyle/>
          <a:p>
            <a:r>
              <a:rPr lang="en-US" dirty="0"/>
              <a:t>Journal editors typically look at hundreds of manuscripts a year. </a:t>
            </a:r>
            <a:endParaRPr lang="en-US" dirty="0" smtClean="0"/>
          </a:p>
          <a:p>
            <a:r>
              <a:rPr lang="en-US" dirty="0" smtClean="0"/>
              <a:t>One </a:t>
            </a:r>
            <a:r>
              <a:rPr lang="en-US" dirty="0"/>
              <a:t>of the first items that editors will look at </a:t>
            </a:r>
            <a:r>
              <a:rPr lang="en-US" b="1" dirty="0"/>
              <a:t>is the cover letter</a:t>
            </a:r>
            <a:r>
              <a:rPr lang="en-US" dirty="0"/>
              <a:t>, and they may not get further than the cover letter if the study does not seem interesting enough. </a:t>
            </a:r>
            <a:endParaRPr lang="en-US" dirty="0" smtClean="0"/>
          </a:p>
          <a:p>
            <a:r>
              <a:rPr lang="en-US" dirty="0" smtClean="0"/>
              <a:t>Craft </a:t>
            </a:r>
            <a:r>
              <a:rPr lang="en-US" dirty="0"/>
              <a:t>a well-written cover letter that </a:t>
            </a:r>
            <a:r>
              <a:rPr lang="en-US" b="1" dirty="0"/>
              <a:t>highlights the significance and strength of their research as well as provides a good reason why the manuscript is a good fit for the journal</a:t>
            </a:r>
            <a:r>
              <a:rPr lang="en-US" dirty="0"/>
              <a:t>. </a:t>
            </a:r>
            <a:endParaRPr lang="en-US" dirty="0" smtClean="0"/>
          </a:p>
          <a:p>
            <a:r>
              <a:rPr lang="en-US" dirty="0" smtClean="0"/>
              <a:t>Editors </a:t>
            </a:r>
            <a:r>
              <a:rPr lang="en-US" dirty="0"/>
              <a:t>will then go through the abstract and may even skim through the introduction, figures and tables, or other sections of the paper to determine whether the manuscript passes their quality </a:t>
            </a:r>
            <a:r>
              <a:rPr lang="en-US" dirty="0" smtClean="0"/>
              <a:t>expectations.</a:t>
            </a:r>
            <a:r>
              <a:rPr lang="en-US" dirty="0"/>
              <a:t> </a:t>
            </a:r>
          </a:p>
          <a:p>
            <a:pPr fontAlgn="base"/>
            <a:r>
              <a:rPr lang="en-US" dirty="0" smtClean="0"/>
              <a:t>If </a:t>
            </a:r>
            <a:r>
              <a:rPr lang="en-US" dirty="0"/>
              <a:t>the manuscript </a:t>
            </a:r>
            <a:r>
              <a:rPr lang="en-US" dirty="0" smtClean="0"/>
              <a:t>lies </a:t>
            </a:r>
            <a:r>
              <a:rPr lang="en-US" dirty="0"/>
              <a:t>outside the scope of the journal, then a rapid rejection allows the author to quickly find and submit </a:t>
            </a:r>
            <a:r>
              <a:rPr lang="en-US" dirty="0" smtClean="0"/>
              <a:t>his/her manuscript </a:t>
            </a:r>
            <a:r>
              <a:rPr lang="en-US" dirty="0"/>
              <a:t>to another journal.</a:t>
            </a:r>
          </a:p>
          <a:p>
            <a:endParaRPr lang="en-US" dirty="0"/>
          </a:p>
        </p:txBody>
      </p:sp>
    </p:spTree>
    <p:extLst>
      <p:ext uri="{BB962C8B-B14F-4D97-AF65-F5344CB8AC3E}">
        <p14:creationId xmlns:p14="http://schemas.microsoft.com/office/powerpoint/2010/main" val="959553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editors check for?</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798864"/>
            <a:ext cx="8737731" cy="436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7700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review process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t>
            </a:r>
            <a:r>
              <a:rPr lang="en-US" dirty="0"/>
              <a:t>are </a:t>
            </a:r>
            <a:r>
              <a:rPr lang="en-US" dirty="0" smtClean="0"/>
              <a:t>3 </a:t>
            </a:r>
            <a:r>
              <a:rPr lang="en-US" dirty="0"/>
              <a:t>common types of peer review for journal publication:</a:t>
            </a:r>
          </a:p>
          <a:p>
            <a:pPr lvl="1"/>
            <a:r>
              <a:rPr lang="en-US" dirty="0"/>
              <a:t>Single blind: names of reviewers are not revealed to authors</a:t>
            </a:r>
          </a:p>
          <a:p>
            <a:pPr lvl="1"/>
            <a:r>
              <a:rPr lang="en-US" dirty="0"/>
              <a:t>Double blind: names of reviewers and authors are not revealed to each other</a:t>
            </a:r>
          </a:p>
          <a:p>
            <a:pPr lvl="1"/>
            <a:r>
              <a:rPr lang="en-US" dirty="0"/>
              <a:t>Open peer review: Names of authors and reviewers are revealed to each other</a:t>
            </a:r>
          </a:p>
          <a:p>
            <a:pPr fontAlgn="base"/>
            <a:r>
              <a:rPr lang="en-US" dirty="0"/>
              <a:t>Generally, a minimum of 2 peer reviewers (up to 6) are chosen for the peer review. Peer reviewers are ideally experts in their field</a:t>
            </a:r>
            <a:r>
              <a:rPr lang="en-US" dirty="0" smtClean="0"/>
              <a:t>.</a:t>
            </a:r>
            <a:r>
              <a:rPr lang="en-US" dirty="0"/>
              <a:t> </a:t>
            </a:r>
          </a:p>
          <a:p>
            <a:pPr fontAlgn="base"/>
            <a:r>
              <a:rPr lang="en-US" dirty="0" smtClean="0"/>
              <a:t>Some </a:t>
            </a:r>
            <a:r>
              <a:rPr lang="en-US" dirty="0"/>
              <a:t>journals give authors the option of recommending preferred and non-preferred reviewers. Authors </a:t>
            </a:r>
            <a:r>
              <a:rPr lang="en-US" dirty="0" smtClean="0"/>
              <a:t>should take </a:t>
            </a:r>
            <a:r>
              <a:rPr lang="en-US" dirty="0"/>
              <a:t>advantage of this option if available as it can expedite the review process, since it saves the journal time in looking for reviewers. </a:t>
            </a:r>
            <a:endParaRPr lang="en-US" dirty="0" smtClean="0"/>
          </a:p>
          <a:p>
            <a:pPr lvl="1" fontAlgn="base"/>
            <a:r>
              <a:rPr lang="en-US" dirty="0" smtClean="0"/>
              <a:t>Note that your co-authors cannot serve as reviewers.</a:t>
            </a:r>
          </a:p>
          <a:p>
            <a:pPr lvl="1" fontAlgn="base"/>
            <a:r>
              <a:rPr lang="en-US" dirty="0" smtClean="0"/>
              <a:t>You may be tempted to list a very senior person to serve as a reviewer. Be careful as this person may be too busy.</a:t>
            </a:r>
          </a:p>
          <a:p>
            <a:endParaRPr lang="en-US" dirty="0"/>
          </a:p>
        </p:txBody>
      </p:sp>
    </p:spTree>
    <p:extLst>
      <p:ext uri="{BB962C8B-B14F-4D97-AF65-F5344CB8AC3E}">
        <p14:creationId xmlns:p14="http://schemas.microsoft.com/office/powerpoint/2010/main" val="124606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review process</a:t>
            </a:r>
            <a:endParaRPr lang="en-US" dirty="0"/>
          </a:p>
        </p:txBody>
      </p:sp>
      <p:sp>
        <p:nvSpPr>
          <p:cNvPr id="3" name="Content Placeholder 2"/>
          <p:cNvSpPr>
            <a:spLocks noGrp="1"/>
          </p:cNvSpPr>
          <p:nvPr>
            <p:ph idx="1"/>
          </p:nvPr>
        </p:nvSpPr>
        <p:spPr/>
        <p:txBody>
          <a:bodyPr>
            <a:normAutofit/>
          </a:bodyPr>
          <a:lstStyle/>
          <a:p>
            <a:pPr fontAlgn="base"/>
            <a:r>
              <a:rPr lang="en-US" dirty="0" smtClean="0"/>
              <a:t>The </a:t>
            </a:r>
            <a:r>
              <a:rPr lang="en-US" dirty="0"/>
              <a:t>peer review is completed once all the reviewers send the journal </a:t>
            </a:r>
            <a:r>
              <a:rPr lang="en-US" dirty="0" smtClean="0"/>
              <a:t>editor a </a:t>
            </a:r>
            <a:r>
              <a:rPr lang="en-US" dirty="0"/>
              <a:t>detailed report with their comments on the manuscript and their </a:t>
            </a:r>
            <a:r>
              <a:rPr lang="en-US" dirty="0" smtClean="0"/>
              <a:t>recommendations. </a:t>
            </a:r>
            <a:r>
              <a:rPr lang="en-US" dirty="0"/>
              <a:t>Typically, journals ask reviewers to complete their reviews within 3-4 </a:t>
            </a:r>
            <a:r>
              <a:rPr lang="en-US" dirty="0" smtClean="0"/>
              <a:t>weeks (but not always enforced so it’s hard to </a:t>
            </a:r>
            <a:r>
              <a:rPr lang="en-US" dirty="0"/>
              <a:t>predict how long the peer review process </a:t>
            </a:r>
            <a:r>
              <a:rPr lang="en-US" dirty="0" smtClean="0"/>
              <a:t>will actually take).</a:t>
            </a:r>
            <a:r>
              <a:rPr lang="en-US" dirty="0"/>
              <a:t>  </a:t>
            </a:r>
          </a:p>
          <a:p>
            <a:r>
              <a:rPr lang="en-US" dirty="0" smtClean="0"/>
              <a:t>You </a:t>
            </a:r>
            <a:r>
              <a:rPr lang="en-US" dirty="0"/>
              <a:t>can check on the status of </a:t>
            </a:r>
            <a:r>
              <a:rPr lang="en-US" dirty="0" smtClean="0"/>
              <a:t>your manuscript </a:t>
            </a:r>
            <a:r>
              <a:rPr lang="en-US" dirty="0"/>
              <a:t>using the manuscript ID you get after you </a:t>
            </a:r>
            <a:r>
              <a:rPr lang="en-US" dirty="0" smtClean="0"/>
              <a:t>submit.</a:t>
            </a:r>
          </a:p>
          <a:p>
            <a:r>
              <a:rPr lang="en-US" dirty="0" smtClean="0"/>
              <a:t>If the review process is taking unusually long, feel free to email the editor to check on the status of your manuscript (include manuscript ID in the email).</a:t>
            </a:r>
            <a:endParaRPr lang="en-US" dirty="0"/>
          </a:p>
          <a:p>
            <a:endParaRPr lang="en-US" dirty="0"/>
          </a:p>
        </p:txBody>
      </p:sp>
    </p:spTree>
    <p:extLst>
      <p:ext uri="{BB962C8B-B14F-4D97-AF65-F5344CB8AC3E}">
        <p14:creationId xmlns:p14="http://schemas.microsoft.com/office/powerpoint/2010/main" val="2139059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next?</a:t>
            </a:r>
            <a:endParaRPr lang="en-US" dirty="0"/>
          </a:p>
        </p:txBody>
      </p:sp>
      <p:sp>
        <p:nvSpPr>
          <p:cNvPr id="3" name="Content Placeholder 2"/>
          <p:cNvSpPr>
            <a:spLocks noGrp="1"/>
          </p:cNvSpPr>
          <p:nvPr>
            <p:ph idx="1"/>
          </p:nvPr>
        </p:nvSpPr>
        <p:spPr/>
        <p:txBody>
          <a:bodyPr>
            <a:normAutofit lnSpcReduction="10000"/>
          </a:bodyPr>
          <a:lstStyle/>
          <a:p>
            <a:r>
              <a:rPr lang="en-US" dirty="0" smtClean="0"/>
              <a:t>Once you hear back from the journal, you’ll get one of several </a:t>
            </a:r>
            <a:r>
              <a:rPr lang="en-US" b="1" dirty="0" smtClean="0"/>
              <a:t>possible decisions</a:t>
            </a:r>
            <a:r>
              <a:rPr lang="en-US" dirty="0" smtClean="0"/>
              <a:t>:</a:t>
            </a:r>
          </a:p>
          <a:p>
            <a:pPr lvl="1"/>
            <a:r>
              <a:rPr lang="en-US" i="1" dirty="0" smtClean="0"/>
              <a:t>Accept without any changes </a:t>
            </a:r>
            <a:r>
              <a:rPr lang="en-US" dirty="0" smtClean="0"/>
              <a:t>(acceptance): the journal will publish the paper in its original form </a:t>
            </a:r>
            <a:r>
              <a:rPr lang="en-US" dirty="0" smtClean="0">
                <a:sym typeface="Wingdings" panose="05000000000000000000" pitchFamily="2" charset="2"/>
              </a:rPr>
              <a:t></a:t>
            </a:r>
            <a:r>
              <a:rPr lang="en-US" dirty="0" smtClean="0"/>
              <a:t> [BUT VERY RARE]</a:t>
            </a:r>
          </a:p>
          <a:p>
            <a:pPr lvl="1"/>
            <a:r>
              <a:rPr lang="en-US" i="1" dirty="0" smtClean="0"/>
              <a:t>Accept with minor revisions </a:t>
            </a:r>
            <a:r>
              <a:rPr lang="en-US" dirty="0" smtClean="0"/>
              <a:t>(acceptance): the journal will publish the paper and asks the authors to make small corrections </a:t>
            </a:r>
            <a:r>
              <a:rPr lang="en-US" dirty="0" smtClean="0">
                <a:sym typeface="Wingdings" panose="05000000000000000000" pitchFamily="2" charset="2"/>
              </a:rPr>
              <a:t></a:t>
            </a:r>
            <a:endParaRPr lang="en-US" dirty="0" smtClean="0"/>
          </a:p>
          <a:p>
            <a:pPr lvl="1"/>
            <a:r>
              <a:rPr lang="en-US" i="1" dirty="0" smtClean="0"/>
              <a:t>Accept after major revisions </a:t>
            </a:r>
            <a:r>
              <a:rPr lang="en-US" dirty="0" smtClean="0"/>
              <a:t>(conditional acceptance ): the journal will publish the paper provided the authors make the changes suggested by the reviewers and/or editors </a:t>
            </a:r>
            <a:r>
              <a:rPr lang="en-US" dirty="0" smtClean="0">
                <a:sym typeface="Wingdings" panose="05000000000000000000" pitchFamily="2" charset="2"/>
              </a:rPr>
              <a:t></a:t>
            </a:r>
            <a:endParaRPr lang="en-US" dirty="0" smtClean="0"/>
          </a:p>
          <a:p>
            <a:pPr lvl="1"/>
            <a:r>
              <a:rPr lang="en-US" i="1" dirty="0" smtClean="0"/>
              <a:t>Revise and resubmit </a:t>
            </a:r>
            <a:r>
              <a:rPr lang="en-US" dirty="0" smtClean="0"/>
              <a:t>(conditional rejection): the journal is willing to reconsider the paper in another round of decision making after the authors make major changes </a:t>
            </a:r>
            <a:r>
              <a:rPr lang="en-US" dirty="0" smtClean="0">
                <a:sym typeface="Wingdings" panose="05000000000000000000" pitchFamily="2" charset="2"/>
              </a:rPr>
              <a:t>/</a:t>
            </a:r>
            <a:endParaRPr lang="en-US" dirty="0" smtClean="0"/>
          </a:p>
          <a:p>
            <a:pPr lvl="1"/>
            <a:r>
              <a:rPr lang="en-US" i="1" dirty="0" smtClean="0"/>
              <a:t>Reject the paper </a:t>
            </a:r>
            <a:r>
              <a:rPr lang="en-US" dirty="0" smtClean="0"/>
              <a:t>(outright rejection): the journal will not publish the paper or reconsider it even if the authors make major revisions </a:t>
            </a: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3322681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3200" dirty="0" smtClean="0"/>
              <a:t>Choosing a journal</a:t>
            </a:r>
          </a:p>
          <a:p>
            <a:pPr marL="514350" indent="-514350">
              <a:buFont typeface="+mj-lt"/>
              <a:buAutoNum type="arabicPeriod"/>
            </a:pPr>
            <a:r>
              <a:rPr lang="en-US" sz="3200" dirty="0" smtClean="0"/>
              <a:t>Impact factor</a:t>
            </a:r>
          </a:p>
          <a:p>
            <a:pPr marL="514350" indent="-514350">
              <a:buFont typeface="+mj-lt"/>
              <a:buAutoNum type="arabicPeriod"/>
            </a:pPr>
            <a:r>
              <a:rPr lang="en-US" sz="3200" dirty="0" smtClean="0"/>
              <a:t>Creating a timeline</a:t>
            </a:r>
          </a:p>
          <a:p>
            <a:pPr marL="514350" indent="-514350">
              <a:buFont typeface="+mj-lt"/>
              <a:buAutoNum type="arabicPeriod"/>
            </a:pPr>
            <a:r>
              <a:rPr lang="en-US" sz="3200" dirty="0" smtClean="0"/>
              <a:t>Writing</a:t>
            </a:r>
          </a:p>
          <a:p>
            <a:pPr marL="514350" indent="-514350">
              <a:buFont typeface="+mj-lt"/>
              <a:buAutoNum type="arabicPeriod"/>
            </a:pPr>
            <a:r>
              <a:rPr lang="en-US" sz="3200" dirty="0" smtClean="0"/>
              <a:t>Revising</a:t>
            </a:r>
          </a:p>
          <a:p>
            <a:pPr marL="514350" indent="-514350">
              <a:buFont typeface="+mj-lt"/>
              <a:buAutoNum type="arabicPeriod"/>
            </a:pPr>
            <a:r>
              <a:rPr lang="en-US" sz="3200" dirty="0" smtClean="0"/>
              <a:t>Submitting</a:t>
            </a:r>
          </a:p>
          <a:p>
            <a:pPr marL="514350" indent="-514350">
              <a:buFont typeface="+mj-lt"/>
              <a:buAutoNum type="arabicPeriod"/>
            </a:pPr>
            <a:r>
              <a:rPr lang="en-US" sz="3200" dirty="0" smtClean="0"/>
              <a:t>Revising</a:t>
            </a:r>
          </a:p>
          <a:p>
            <a:pPr marL="514350" indent="-514350">
              <a:buFont typeface="+mj-lt"/>
              <a:buAutoNum type="arabicPeriod"/>
            </a:pPr>
            <a:r>
              <a:rPr lang="en-US" sz="3200" dirty="0" smtClean="0"/>
              <a:t>Resubmitting</a:t>
            </a:r>
          </a:p>
          <a:p>
            <a:endParaRPr lang="en-US" sz="3200" dirty="0" smtClean="0"/>
          </a:p>
          <a:p>
            <a:endParaRPr lang="en-US" sz="3200" dirty="0"/>
          </a:p>
        </p:txBody>
      </p:sp>
    </p:spTree>
    <p:extLst>
      <p:ext uri="{BB962C8B-B14F-4D97-AF65-F5344CB8AC3E}">
        <p14:creationId xmlns:p14="http://schemas.microsoft.com/office/powerpoint/2010/main" val="24489932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Responding to reviewer comments</a:t>
            </a:r>
            <a:endParaRPr lang="en-US" dirty="0"/>
          </a:p>
        </p:txBody>
      </p:sp>
      <p:sp>
        <p:nvSpPr>
          <p:cNvPr id="3" name="Content Placeholder 2"/>
          <p:cNvSpPr>
            <a:spLocks noGrp="1"/>
          </p:cNvSpPr>
          <p:nvPr>
            <p:ph idx="1"/>
          </p:nvPr>
        </p:nvSpPr>
        <p:spPr>
          <a:xfrm>
            <a:off x="457200" y="1600200"/>
            <a:ext cx="7848600" cy="4876800"/>
          </a:xfrm>
        </p:spPr>
        <p:txBody>
          <a:bodyPr>
            <a:normAutofit/>
          </a:bodyPr>
          <a:lstStyle/>
          <a:p>
            <a:r>
              <a:rPr lang="en-US" dirty="0" smtClean="0"/>
              <a:t>Follow these steps if you have the opportunity to revise and resubmit.</a:t>
            </a:r>
          </a:p>
          <a:p>
            <a:r>
              <a:rPr lang="en-US" dirty="0" smtClean="0"/>
              <a:t>Copy and paste all the reviewer comments on a Word document and go down the list one by one addressing each point. </a:t>
            </a:r>
          </a:p>
          <a:p>
            <a:r>
              <a:rPr lang="en-US" dirty="0" smtClean="0"/>
              <a:t>Do not just write “Done” to indicate you addressed a comment. Write down how you addressed it and where in the paper the editor can find the revision (e.g., page numbers, line numbers, sections).</a:t>
            </a:r>
          </a:p>
          <a:p>
            <a:r>
              <a:rPr lang="en-US" dirty="0" smtClean="0"/>
              <a:t>BE PROFESSIONAL. If you have to sleep on the comments to not come off as defensive, do so. A negative tone will come off in your responses.</a:t>
            </a:r>
            <a:endParaRPr lang="en-US" dirty="0"/>
          </a:p>
        </p:txBody>
      </p:sp>
    </p:spTree>
    <p:extLst>
      <p:ext uri="{BB962C8B-B14F-4D97-AF65-F5344CB8AC3E}">
        <p14:creationId xmlns:p14="http://schemas.microsoft.com/office/powerpoint/2010/main" val="15149037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Re-submit</a:t>
            </a:r>
            <a:endParaRPr lang="en-US" dirty="0"/>
          </a:p>
        </p:txBody>
      </p:sp>
      <p:sp>
        <p:nvSpPr>
          <p:cNvPr id="3" name="Content Placeholder 2"/>
          <p:cNvSpPr>
            <a:spLocks noGrp="1"/>
          </p:cNvSpPr>
          <p:nvPr>
            <p:ph idx="1"/>
          </p:nvPr>
        </p:nvSpPr>
        <p:spPr/>
        <p:txBody>
          <a:bodyPr>
            <a:normAutofit/>
          </a:bodyPr>
          <a:lstStyle/>
          <a:p>
            <a:r>
              <a:rPr lang="en-US" sz="2800" dirty="0" smtClean="0"/>
              <a:t>Once you address all the reviewer comments in the time given, confirm with your co-authors again that they approve the revised version and your response to reviewer comments. </a:t>
            </a:r>
          </a:p>
          <a:p>
            <a:pPr lvl="1"/>
            <a:r>
              <a:rPr lang="en-US" sz="2600" dirty="0" smtClean="0"/>
              <a:t>It is okay to give them less time, about 2 weeks is typical.</a:t>
            </a:r>
          </a:p>
          <a:p>
            <a:r>
              <a:rPr lang="en-US" sz="2800" dirty="0" smtClean="0"/>
              <a:t>Once you have the ‘OK’, you can re-submit.</a:t>
            </a:r>
          </a:p>
          <a:p>
            <a:r>
              <a:rPr lang="en-US" sz="2800" dirty="0" smtClean="0"/>
              <a:t>Now you wait for the final decision.</a:t>
            </a:r>
          </a:p>
          <a:p>
            <a:r>
              <a:rPr lang="en-US" sz="2800" dirty="0" smtClean="0"/>
              <a:t>Good luck!</a:t>
            </a:r>
            <a:endParaRPr lang="en-US" sz="2800" dirty="0"/>
          </a:p>
        </p:txBody>
      </p:sp>
    </p:spTree>
    <p:extLst>
      <p:ext uri="{BB962C8B-B14F-4D97-AF65-F5344CB8AC3E}">
        <p14:creationId xmlns:p14="http://schemas.microsoft.com/office/powerpoint/2010/main" val="2654741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Autofit/>
          </a:bodyPr>
          <a:lstStyle/>
          <a:p>
            <a:r>
              <a:rPr lang="en-US" sz="4000" dirty="0" smtClean="0"/>
              <a:t>Choosing a ‘home’ for your manuscript</a:t>
            </a:r>
            <a:endParaRPr lang="en-US" sz="4000" dirty="0"/>
          </a:p>
        </p:txBody>
      </p:sp>
      <p:sp>
        <p:nvSpPr>
          <p:cNvPr id="3" name="Content Placeholder 2"/>
          <p:cNvSpPr>
            <a:spLocks noGrp="1"/>
          </p:cNvSpPr>
          <p:nvPr>
            <p:ph idx="1"/>
          </p:nvPr>
        </p:nvSpPr>
        <p:spPr>
          <a:xfrm>
            <a:off x="457200" y="1600200"/>
            <a:ext cx="7848600" cy="4953000"/>
          </a:xfrm>
        </p:spPr>
        <p:txBody>
          <a:bodyPr>
            <a:normAutofit/>
          </a:bodyPr>
          <a:lstStyle/>
          <a:p>
            <a:r>
              <a:rPr lang="en-US" sz="2800" dirty="0"/>
              <a:t>You can begin picking journals before you start writing, that reduces time at the end when </a:t>
            </a:r>
            <a:r>
              <a:rPr lang="en-US" sz="2800" dirty="0" smtClean="0"/>
              <a:t>you are </a:t>
            </a:r>
            <a:r>
              <a:rPr lang="en-US" sz="2800" dirty="0"/>
              <a:t>formatting and framing your writing to the journal’s </a:t>
            </a:r>
            <a:r>
              <a:rPr lang="en-US" sz="2800" dirty="0" smtClean="0"/>
              <a:t>audience</a:t>
            </a:r>
            <a:r>
              <a:rPr lang="en-US" sz="2800" dirty="0"/>
              <a:t>.</a:t>
            </a:r>
          </a:p>
          <a:p>
            <a:r>
              <a:rPr lang="en-US" sz="2800" dirty="0" smtClean="0"/>
              <a:t>BUT, choosing the right journal to submit to isn’t easy, especially for inexperienced authors.</a:t>
            </a:r>
          </a:p>
          <a:p>
            <a:r>
              <a:rPr lang="en-US" sz="2800" dirty="0" smtClean="0"/>
              <a:t>There is a risk of rejection when you submit to a journal that’s not the ‘right fit’; this further delays publication.</a:t>
            </a:r>
          </a:p>
        </p:txBody>
      </p:sp>
    </p:spTree>
    <p:extLst>
      <p:ext uri="{BB962C8B-B14F-4D97-AF65-F5344CB8AC3E}">
        <p14:creationId xmlns:p14="http://schemas.microsoft.com/office/powerpoint/2010/main" val="1965036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choose a journal?</a:t>
            </a:r>
            <a:endParaRPr lang="en-US" dirty="0"/>
          </a:p>
        </p:txBody>
      </p:sp>
      <p:sp>
        <p:nvSpPr>
          <p:cNvPr id="3" name="Content Placeholder 2"/>
          <p:cNvSpPr>
            <a:spLocks noGrp="1"/>
          </p:cNvSpPr>
          <p:nvPr>
            <p:ph idx="1"/>
          </p:nvPr>
        </p:nvSpPr>
        <p:spPr>
          <a:xfrm>
            <a:off x="381000" y="1600200"/>
            <a:ext cx="8001000" cy="5029200"/>
          </a:xfrm>
        </p:spPr>
        <p:txBody>
          <a:bodyPr>
            <a:noAutofit/>
          </a:bodyPr>
          <a:lstStyle/>
          <a:p>
            <a:r>
              <a:rPr lang="en-US" sz="2800" dirty="0" smtClean="0"/>
              <a:t>Look at your bibliography. </a:t>
            </a:r>
          </a:p>
          <a:p>
            <a:r>
              <a:rPr lang="en-US" sz="2800" dirty="0" smtClean="0"/>
              <a:t>Look at other journals in your field (search online or ask a librarian for help).</a:t>
            </a:r>
          </a:p>
          <a:p>
            <a:r>
              <a:rPr lang="en-US" sz="2800" dirty="0" smtClean="0"/>
              <a:t>Find out the impact factor and journal rankings.</a:t>
            </a:r>
          </a:p>
          <a:p>
            <a:r>
              <a:rPr lang="en-US" sz="2800" dirty="0" smtClean="0"/>
              <a:t>Pitch your proposed journal to your co-authors for feedback.</a:t>
            </a:r>
          </a:p>
          <a:p>
            <a:r>
              <a:rPr lang="en-US" sz="2800" dirty="0" smtClean="0"/>
              <a:t>You can also submit your abstract to the journal’s editor to ask if he/she thinks the topic is within the journal’s scope.</a:t>
            </a:r>
            <a:endParaRPr lang="en-US" sz="2800" dirty="0"/>
          </a:p>
        </p:txBody>
      </p:sp>
    </p:spTree>
    <p:extLst>
      <p:ext uri="{BB962C8B-B14F-4D97-AF65-F5344CB8AC3E}">
        <p14:creationId xmlns:p14="http://schemas.microsoft.com/office/powerpoint/2010/main" val="1743290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impact factor?</a:t>
            </a:r>
            <a:endParaRPr lang="en-US" dirty="0"/>
          </a:p>
        </p:txBody>
      </p:sp>
      <p:sp>
        <p:nvSpPr>
          <p:cNvPr id="3" name="Content Placeholder 2"/>
          <p:cNvSpPr>
            <a:spLocks noGrp="1"/>
          </p:cNvSpPr>
          <p:nvPr>
            <p:ph idx="1"/>
          </p:nvPr>
        </p:nvSpPr>
        <p:spPr>
          <a:xfrm>
            <a:off x="228600" y="1600200"/>
            <a:ext cx="8153400" cy="4525963"/>
          </a:xfrm>
        </p:spPr>
        <p:txBody>
          <a:bodyPr>
            <a:normAutofit/>
          </a:bodyPr>
          <a:lstStyle/>
          <a:p>
            <a:r>
              <a:rPr lang="en-US" sz="2800" b="1" dirty="0" smtClean="0"/>
              <a:t>Definition: </a:t>
            </a:r>
            <a:r>
              <a:rPr lang="en-US" sz="2800" dirty="0" smtClean="0"/>
              <a:t>An index of the average # of times articles from a journal published in the past 2 years have been cited in the journal citation reports year.</a:t>
            </a:r>
          </a:p>
          <a:p>
            <a:r>
              <a:rPr lang="en-US" sz="2800" dirty="0" smtClean="0"/>
              <a:t>An indicator of journal quality.</a:t>
            </a:r>
          </a:p>
          <a:p>
            <a:r>
              <a:rPr lang="en-US" sz="2800" dirty="0" smtClean="0"/>
              <a:t>Mitigates the importance of citation frequencies so large or older journals don’t have a special advantage over smaller and newer journals.</a:t>
            </a:r>
          </a:p>
          <a:p>
            <a:r>
              <a:rPr lang="en-US" sz="2800" dirty="0" smtClean="0"/>
              <a:t>How is it derived?</a:t>
            </a:r>
          </a:p>
          <a:p>
            <a:pPr marL="0" indent="0">
              <a:buNone/>
            </a:pPr>
            <a:endParaRPr lang="en-US" sz="2800" dirty="0"/>
          </a:p>
        </p:txBody>
      </p:sp>
    </p:spTree>
    <p:extLst>
      <p:ext uri="{BB962C8B-B14F-4D97-AF65-F5344CB8AC3E}">
        <p14:creationId xmlns:p14="http://schemas.microsoft.com/office/powerpoint/2010/main" val="3522746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factor derivation</a:t>
            </a:r>
            <a:endParaRPr lang="en-US" dirty="0"/>
          </a:p>
        </p:txBody>
      </p:sp>
      <p:sp>
        <p:nvSpPr>
          <p:cNvPr id="3" name="Content Placeholder 2"/>
          <p:cNvSpPr>
            <a:spLocks noGrp="1"/>
          </p:cNvSpPr>
          <p:nvPr>
            <p:ph idx="1"/>
          </p:nvPr>
        </p:nvSpPr>
        <p:spPr>
          <a:xfrm>
            <a:off x="228600" y="1676400"/>
            <a:ext cx="8229600" cy="5029200"/>
          </a:xfrm>
        </p:spPr>
        <p:txBody>
          <a:bodyPr>
            <a:normAutofit/>
          </a:bodyPr>
          <a:lstStyle/>
          <a:p>
            <a:pPr marL="0" indent="0">
              <a:buNone/>
            </a:pPr>
            <a:r>
              <a:rPr lang="en-US" sz="2400" dirty="0"/>
              <a:t> </a:t>
            </a:r>
            <a:r>
              <a:rPr lang="en-US" sz="2400" dirty="0" smtClean="0"/>
              <a:t> =   </a:t>
            </a:r>
            <a:r>
              <a:rPr lang="en-US" sz="2400" u="sng" dirty="0" smtClean="0"/>
              <a:t>    (# of citations to items published in Journal X in year 3)__          </a:t>
            </a:r>
          </a:p>
          <a:p>
            <a:pPr marL="0" indent="0">
              <a:buNone/>
            </a:pPr>
            <a:r>
              <a:rPr lang="en-US" sz="2400" dirty="0"/>
              <a:t> </a:t>
            </a:r>
            <a:r>
              <a:rPr lang="en-US" sz="2400" dirty="0" smtClean="0"/>
              <a:t>     (# of substantive articles published in Journal X in years 1 &amp; 2)</a:t>
            </a:r>
          </a:p>
          <a:p>
            <a:pPr marL="57150" indent="0">
              <a:buNone/>
            </a:pPr>
            <a:endParaRPr lang="en-US" sz="2400" dirty="0"/>
          </a:p>
          <a:p>
            <a:pPr marL="57150" indent="0">
              <a:buNone/>
            </a:pPr>
            <a:r>
              <a:rPr lang="en-US" sz="2400" dirty="0" smtClean="0"/>
              <a:t>Citations can be from the same journal but often they are from different journals, proceedings, or books.</a:t>
            </a:r>
          </a:p>
        </p:txBody>
      </p:sp>
    </p:spTree>
    <p:extLst>
      <p:ext uri="{BB962C8B-B14F-4D97-AF65-F5344CB8AC3E}">
        <p14:creationId xmlns:p14="http://schemas.microsoft.com/office/powerpoint/2010/main" val="1627877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impact factors</a:t>
            </a:r>
            <a:endParaRPr lang="en-US" dirty="0"/>
          </a:p>
        </p:txBody>
      </p:sp>
      <p:sp>
        <p:nvSpPr>
          <p:cNvPr id="3" name="Content Placeholder 2"/>
          <p:cNvSpPr>
            <a:spLocks noGrp="1"/>
          </p:cNvSpPr>
          <p:nvPr>
            <p:ph idx="1"/>
          </p:nvPr>
        </p:nvSpPr>
        <p:spPr/>
        <p:txBody>
          <a:bodyPr>
            <a:normAutofit/>
          </a:bodyPr>
          <a:lstStyle/>
          <a:p>
            <a:r>
              <a:rPr lang="en-US" sz="2400" dirty="0" smtClean="0"/>
              <a:t>5-year journal impact factor?</a:t>
            </a:r>
          </a:p>
          <a:p>
            <a:pPr lvl="1"/>
            <a:r>
              <a:rPr lang="en-US" sz="2400" dirty="0" smtClean="0"/>
              <a:t>Average # of times articles from Journal X published in the past 5 years have been cited in the journal citation reports year</a:t>
            </a:r>
          </a:p>
          <a:p>
            <a:pPr lvl="1"/>
            <a:r>
              <a:rPr lang="en-US" sz="2400" dirty="0" smtClean="0"/>
              <a:t>(# of citations in year 6)/(total # of articles published in the previous 5 years)</a:t>
            </a:r>
          </a:p>
          <a:p>
            <a:pPr lvl="1"/>
            <a:r>
              <a:rPr lang="en-US" sz="2400" dirty="0" smtClean="0"/>
              <a:t>Only available in 2007 and subsequent </a:t>
            </a:r>
            <a:r>
              <a:rPr lang="en-US" sz="2400" dirty="0" err="1" smtClean="0"/>
              <a:t>yrs</a:t>
            </a:r>
            <a:endParaRPr lang="en-US" sz="2400" dirty="0"/>
          </a:p>
        </p:txBody>
      </p:sp>
    </p:spTree>
    <p:extLst>
      <p:ext uri="{BB962C8B-B14F-4D97-AF65-F5344CB8AC3E}">
        <p14:creationId xmlns:p14="http://schemas.microsoft.com/office/powerpoint/2010/main" val="4094952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 timeline</a:t>
            </a:r>
            <a:endParaRPr lang="en-US" dirty="0"/>
          </a:p>
        </p:txBody>
      </p:sp>
      <p:sp>
        <p:nvSpPr>
          <p:cNvPr id="3" name="Content Placeholder 2"/>
          <p:cNvSpPr>
            <a:spLocks noGrp="1"/>
          </p:cNvSpPr>
          <p:nvPr>
            <p:ph idx="1"/>
          </p:nvPr>
        </p:nvSpPr>
        <p:spPr>
          <a:xfrm>
            <a:off x="457200" y="1600200"/>
            <a:ext cx="7620000" cy="4953000"/>
          </a:xfrm>
        </p:spPr>
        <p:txBody>
          <a:bodyPr>
            <a:normAutofit fontScale="85000" lnSpcReduction="10000"/>
          </a:bodyPr>
          <a:lstStyle/>
          <a:p>
            <a:r>
              <a:rPr lang="en-US" dirty="0" smtClean="0"/>
              <a:t>Make a timeline for yourself of when you will complete each section, this keeps you on track and helps your co-authors know when to expect your draft manuscript.</a:t>
            </a:r>
          </a:p>
          <a:p>
            <a:pPr lvl="1"/>
            <a:r>
              <a:rPr lang="en-US" dirty="0" smtClean="0"/>
              <a:t>Might evolve over time but still helps!</a:t>
            </a:r>
          </a:p>
          <a:p>
            <a:r>
              <a:rPr lang="en-US" dirty="0" smtClean="0"/>
              <a:t>Ask the PI of the study if he/she prefers to receive each section one at a time or all together.</a:t>
            </a:r>
          </a:p>
          <a:p>
            <a:r>
              <a:rPr lang="en-US" dirty="0" smtClean="0"/>
              <a:t>Send first draft to the PI in the correct journal format (e.g., meets word count, includes title page and abstract, and uses journal ref style), then once the PI approves, you can send out to other co-authors for review. </a:t>
            </a:r>
          </a:p>
          <a:p>
            <a:pPr lvl="1"/>
            <a:r>
              <a:rPr lang="en-US" dirty="0" smtClean="0"/>
              <a:t>Always indicate the word count limits for the abstract and text from the journal guidelines so your co-authors know whether you need help cutting or if you have room for more content.</a:t>
            </a:r>
          </a:p>
          <a:p>
            <a:r>
              <a:rPr lang="en-US" dirty="0" smtClean="0"/>
              <a:t>Give co-authors a deadline to send you feedback. Ask if they need more time and by when you can expect their comments.</a:t>
            </a:r>
          </a:p>
          <a:p>
            <a:pPr lvl="1"/>
            <a:r>
              <a:rPr lang="en-US" dirty="0" smtClean="0"/>
              <a:t>Typically 2-4 weeks for review</a:t>
            </a:r>
          </a:p>
          <a:p>
            <a:pPr lvl="1"/>
            <a:r>
              <a:rPr lang="en-US" dirty="0" smtClean="0"/>
              <a:t>In your email to the co-authors, tell them that if you don’t hear from them, you will assume they approve for submission. Journals require that you have active approval from co-authors for submission.</a:t>
            </a:r>
            <a:endParaRPr lang="en-US" dirty="0"/>
          </a:p>
        </p:txBody>
      </p:sp>
    </p:spTree>
    <p:extLst>
      <p:ext uri="{BB962C8B-B14F-4D97-AF65-F5344CB8AC3E}">
        <p14:creationId xmlns:p14="http://schemas.microsoft.com/office/powerpoint/2010/main" val="3015411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tips…</a:t>
            </a:r>
            <a:endParaRPr lang="en-US" dirty="0"/>
          </a:p>
        </p:txBody>
      </p:sp>
      <p:sp>
        <p:nvSpPr>
          <p:cNvPr id="3" name="Content Placeholder 2"/>
          <p:cNvSpPr>
            <a:spLocks noGrp="1"/>
          </p:cNvSpPr>
          <p:nvPr>
            <p:ph idx="1"/>
          </p:nvPr>
        </p:nvSpPr>
        <p:spPr>
          <a:xfrm>
            <a:off x="457200" y="1600200"/>
            <a:ext cx="8001000" cy="4800600"/>
          </a:xfrm>
        </p:spPr>
        <p:txBody>
          <a:bodyPr>
            <a:normAutofit lnSpcReduction="10000"/>
          </a:bodyPr>
          <a:lstStyle/>
          <a:p>
            <a:r>
              <a:rPr lang="en-US" dirty="0" smtClean="0"/>
              <a:t>Find space where you know you can focus.</a:t>
            </a:r>
          </a:p>
          <a:p>
            <a:r>
              <a:rPr lang="en-US" dirty="0" smtClean="0"/>
              <a:t>Dedicate chunks of time to write.</a:t>
            </a:r>
          </a:p>
          <a:p>
            <a:r>
              <a:rPr lang="en-US" dirty="0" smtClean="0"/>
              <a:t>Have an outline from which you can work off of.</a:t>
            </a:r>
          </a:p>
          <a:p>
            <a:r>
              <a:rPr lang="en-US" dirty="0" smtClean="0"/>
              <a:t>Do a thorough lit search.</a:t>
            </a:r>
          </a:p>
          <a:p>
            <a:pPr lvl="1"/>
            <a:r>
              <a:rPr lang="en-US" dirty="0" smtClean="0"/>
              <a:t>Look for the most recent publications; this is especially important when you are reporting prevalence rates, etc.</a:t>
            </a:r>
          </a:p>
          <a:p>
            <a:pPr lvl="1"/>
            <a:r>
              <a:rPr lang="en-US" dirty="0" smtClean="0"/>
              <a:t>Ask yourself if you want to lead with </a:t>
            </a:r>
            <a:r>
              <a:rPr lang="en-US" dirty="0"/>
              <a:t>your outcome or </a:t>
            </a:r>
            <a:r>
              <a:rPr lang="en-US" dirty="0" smtClean="0"/>
              <a:t>predictor.</a:t>
            </a:r>
            <a:endParaRPr lang="en-US" dirty="0"/>
          </a:p>
          <a:p>
            <a:pPr lvl="1"/>
            <a:r>
              <a:rPr lang="en-US" dirty="0" smtClean="0"/>
              <a:t>Find articles that have asked similar questions (relevant for Discussion section).</a:t>
            </a:r>
          </a:p>
          <a:p>
            <a:r>
              <a:rPr lang="en-US" dirty="0" smtClean="0"/>
              <a:t>Decide on what order you want to follow (for writing).</a:t>
            </a:r>
          </a:p>
          <a:p>
            <a:pPr lvl="1"/>
            <a:r>
              <a:rPr lang="en-US" dirty="0" smtClean="0"/>
              <a:t>My personal preference: intro, tables and results section, methods, discussion, abstract</a:t>
            </a:r>
          </a:p>
          <a:p>
            <a:r>
              <a:rPr lang="en-US" dirty="0" smtClean="0"/>
              <a:t>Take days off from writing to come back to it with a clear mind. </a:t>
            </a:r>
          </a:p>
          <a:p>
            <a:r>
              <a:rPr lang="en-US" dirty="0" smtClean="0"/>
              <a:t>Ask a friend or colleague to review your work.</a:t>
            </a:r>
          </a:p>
        </p:txBody>
      </p:sp>
    </p:spTree>
    <p:extLst>
      <p:ext uri="{BB962C8B-B14F-4D97-AF65-F5344CB8AC3E}">
        <p14:creationId xmlns:p14="http://schemas.microsoft.com/office/powerpoint/2010/main" val="21157693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237</TotalTime>
  <Words>1790</Words>
  <Application>Microsoft Office PowerPoint</Application>
  <PresentationFormat>On-screen Show (4:3)</PresentationFormat>
  <Paragraphs>138</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Adjacency</vt:lpstr>
      <vt:lpstr>Manuscript Preparation Step by Step Guide</vt:lpstr>
      <vt:lpstr>Outline</vt:lpstr>
      <vt:lpstr>Choosing a ‘home’ for your manuscript</vt:lpstr>
      <vt:lpstr>How do I choose a journal?</vt:lpstr>
      <vt:lpstr>What is an impact factor?</vt:lpstr>
      <vt:lpstr>Impact factor derivation</vt:lpstr>
      <vt:lpstr>Other impact factors</vt:lpstr>
      <vt:lpstr>Create a timeline</vt:lpstr>
      <vt:lpstr>Writing tips…</vt:lpstr>
      <vt:lpstr>What helps you write?</vt:lpstr>
      <vt:lpstr>Revisions, revisions, revisions</vt:lpstr>
      <vt:lpstr>After getting the final approval</vt:lpstr>
      <vt:lpstr>Submitting</vt:lpstr>
      <vt:lpstr>The review process…</vt:lpstr>
      <vt:lpstr>Initial screening</vt:lpstr>
      <vt:lpstr>What do editors check for?</vt:lpstr>
      <vt:lpstr>Peer review process</vt:lpstr>
      <vt:lpstr>Peer review process</vt:lpstr>
      <vt:lpstr>What happens next?</vt:lpstr>
      <vt:lpstr>Responding to reviewer comments</vt:lpstr>
      <vt:lpstr>Re-submit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Manuscript Preparation Step by Step Guide</dc:title>
  <dc:creator>Lilian Perez</dc:creator>
  <cp:lastModifiedBy>Karmin Rodriguez</cp:lastModifiedBy>
  <cp:revision>24</cp:revision>
  <dcterms:created xsi:type="dcterms:W3CDTF">2014-08-21T15:36:31Z</dcterms:created>
  <dcterms:modified xsi:type="dcterms:W3CDTF">2014-10-20T16:42:46Z</dcterms:modified>
</cp:coreProperties>
</file>